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3" r:id="rId6"/>
    <p:sldId id="260" r:id="rId7"/>
    <p:sldId id="262" r:id="rId8"/>
    <p:sldId id="261" r:id="rId9"/>
    <p:sldId id="263" r:id="rId10"/>
    <p:sldId id="264" r:id="rId11"/>
    <p:sldId id="265" r:id="rId12"/>
    <p:sldId id="268" r:id="rId13"/>
    <p:sldId id="267" r:id="rId14"/>
    <p:sldId id="266" r:id="rId15"/>
    <p:sldId id="270" r:id="rId16"/>
    <p:sldId id="269" r:id="rId17"/>
    <p:sldId id="271" r:id="rId18"/>
    <p:sldId id="272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1" autoAdjust="0"/>
    <p:restoredTop sz="94660"/>
  </p:normalViewPr>
  <p:slideViewPr>
    <p:cSldViewPr snapToGrid="0">
      <p:cViewPr varScale="1">
        <p:scale>
          <a:sx n="95" d="100"/>
          <a:sy n="95" d="100"/>
        </p:scale>
        <p:origin x="2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E9132-7038-2AB5-61CD-DDB081F48D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AB1810-F27D-FAD0-7AD0-346A34D184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817E4-560E-1336-C6A2-3E92C3210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9DDE-0711-4F2C-9657-849805E4DB27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70A93-4C0C-550E-7D2B-61ECD86F8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73C6E-F439-E49A-B88A-8825B7F32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80C0-4823-4D4A-8D74-4533DE16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819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2605C-A128-F8CD-30BE-EF39280C9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59686C-EBCA-725B-68A2-CC3A355FF6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1E053-DE5A-9327-9E22-6C4FB3158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9DDE-0711-4F2C-9657-849805E4DB27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D8ED7-9C91-5D40-739E-EE9FFE8DF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0C4B09-5976-E03B-4AAC-5EFDA9114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80C0-4823-4D4A-8D74-4533DE16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32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1F814B-FF89-E444-AA7C-361B7FDD80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E24EBE-BFF6-8FA5-27B9-A6AA584DB0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C11C9-B6A8-0DED-B9D7-85886458C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9DDE-0711-4F2C-9657-849805E4DB27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42F1A-C742-18F8-4339-5813B576C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FD210-E4A0-C8A6-0747-0840365B8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80C0-4823-4D4A-8D74-4533DE16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39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FDBEB-7931-D54F-6996-BBDC63C6A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CDC79-638A-8837-3552-AEE0B48C6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33A41-6A8A-740C-9B6D-FFE1ACB22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9DDE-0711-4F2C-9657-849805E4DB27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06EAC2-9AA7-6C21-141C-82C2A5E32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5257E-255F-A53C-FD5F-4466663CE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80C0-4823-4D4A-8D74-4533DE16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10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4C7C5-6D0E-83C8-FA58-2F92E1CDC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528ACB-8D90-F082-1327-3CA3E7502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3E107-AA77-7FCA-4F73-01F94420B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9DDE-0711-4F2C-9657-849805E4DB27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27D400-A5FC-4CB7-0744-32ED5E282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5CD10-95CA-7A14-AE61-DB89BF37B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80C0-4823-4D4A-8D74-4533DE16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886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27452-C136-56AE-E806-1F353B822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C6923-2CA7-8B2D-2483-6AB0DE2BDA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3CED1C-1736-5E0B-85EA-19090868F1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2A4493-F22D-8C1F-8CEC-EB4B78E7F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9DDE-0711-4F2C-9657-849805E4DB27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601165-2C83-076E-56F7-A25241B00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403861-1E39-85E0-03F1-05D2A3523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80C0-4823-4D4A-8D74-4533DE16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69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DB342-1EF0-5484-5973-2BA325E52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639E04-4426-00E2-4ADF-23E77DE24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42189C-0F86-DC1E-9AD0-E82A4E777B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928ED6-374F-3BB4-4BC0-952BD3F676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D10C70-B989-172B-1627-9013E84B04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415F80-619C-7F6C-3F31-E44375BFC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9DDE-0711-4F2C-9657-849805E4DB27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37D1D2-1C6B-6B04-4103-A6907819F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9CA93F-621B-CD74-27BC-279225C77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80C0-4823-4D4A-8D74-4533DE16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192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0E0EB-DC5F-2176-7335-E0C071AB5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34685E-3A9B-DBF6-C2C0-7EA751C7B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9DDE-0711-4F2C-9657-849805E4DB27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5AC506-7E94-B0C9-B811-29609EA7F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390AB5-7C87-4481-FBF9-363AE7F0B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80C0-4823-4D4A-8D74-4533DE16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007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136337-E87C-0B31-4691-F16BDD70C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9DDE-0711-4F2C-9657-849805E4DB27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F4CF2A-A1FE-9687-B786-40185E307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2CAC5F-CF8D-C739-F48F-935977A83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80C0-4823-4D4A-8D74-4533DE16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45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25F49-A35A-DF24-C067-B133A7ED7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9B134-B0FA-080F-8DF3-1CD9FEEAB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801A94-FDCD-B320-B9C4-98CBD2F24D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109E0B-81EC-B37F-A343-8FD28AB2F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9DDE-0711-4F2C-9657-849805E4DB27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449F6A-EEB4-2F09-5C14-4D62AAC71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A80F0A-D36A-93BC-5EAA-FEDD1DD08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80C0-4823-4D4A-8D74-4533DE16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54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753A3-3267-4112-F09D-94DD6D995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43F5A6-5B8E-CFA8-5D9E-5A7A9CB84D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3BD9C8-D1BF-A09E-0D3F-780C5FE368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4B7B8C-5F83-B182-369D-2D918C18C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9DDE-0711-4F2C-9657-849805E4DB27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D17EB6-31E8-D0AB-4033-AC1375F17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3A7FC-E8D5-F638-B0DB-DD1C4E518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80C0-4823-4D4A-8D74-4533DE16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68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347920-452D-30B7-D3C5-C10C3302E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D6C66E-6FC1-7555-D4FE-2C93ECECB9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1518C2-D8FB-7856-EBC6-097E699A59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49DDE-0711-4F2C-9657-849805E4DB27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D26A4-3421-648B-CDDF-60D9E0C592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FC2A02-B115-1D0C-4FA6-DD16FC85F9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A80C0-4823-4D4A-8D74-4533DE16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2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C83370-A0B2-9466-334D-BCE3451AD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4315" y="3942080"/>
            <a:ext cx="3087370" cy="30873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F69869-7D8C-0512-47B3-69CEEFA98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0" y="0"/>
            <a:ext cx="3468370" cy="34683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BD98B3-95CF-0E03-8A6B-41E7F3570F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調整情商與智商</a:t>
            </a:r>
            <a:r>
              <a:rPr lang="en-US" sz="40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:</a:t>
            </a:r>
            <a:r>
              <a:rPr lang="zh-CN" altLang="en-US" sz="40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衝突處理的藝術</a:t>
            </a:r>
            <a:endParaRPr lang="en-US" sz="40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A99B6B-28CE-C337-E306-3920C9F33C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771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C83370-A0B2-9466-334D-BCE3451AD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4315" y="3942080"/>
            <a:ext cx="3087370" cy="30873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F69869-7D8C-0512-47B3-69CEEFA98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0" y="0"/>
            <a:ext cx="3468370" cy="34683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BD98B3-95CF-0E03-8A6B-41E7F3570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+mn-ea"/>
                <a:ea typeface="+mn-ea"/>
              </a:rPr>
              <a:t>問題在那裡</a:t>
            </a:r>
            <a:r>
              <a:rPr lang="en-US" sz="4000" dirty="0">
                <a:solidFill>
                  <a:srgbClr val="FF0000"/>
                </a:solidFill>
                <a:latin typeface="+mn-ea"/>
                <a:ea typeface="+mn-ea"/>
              </a:rPr>
              <a:t>？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BF571A-7350-6472-5A99-DEB8EF640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320" y="2678112"/>
            <a:ext cx="8286115" cy="4351338"/>
          </a:xfrm>
        </p:spPr>
        <p:txBody>
          <a:bodyPr/>
          <a:lstStyle/>
          <a:p>
            <a:pPr marL="0" indent="0">
              <a:buNone/>
            </a:pPr>
            <a:r>
              <a:rPr lang="zh-CN" altLang="en-US" u="sng" dirty="0"/>
              <a:t>對某件事實有著錯誤的認知</a:t>
            </a:r>
            <a:r>
              <a:rPr lang="zh-CN" altLang="en-US" dirty="0"/>
              <a:t>。</a:t>
            </a:r>
            <a:endParaRPr lang="en-US" altLang="zh-CN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zh-CN" altLang="en-US" dirty="0"/>
              <a:t>將與事實不符的事情當作事實，就會產生誤會。當你無法正確瞭解別人的用意，卻持有錯誤的認知時，就會開始產生誤會。「誤會」會讓我們對人有錯誤的判斷，甚至導致我們散播謠言，把事情說的跟真的一樣。「誤會」會混淆我們的判斷，帶給被誤會的一方痛苦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137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C83370-A0B2-9466-334D-BCE3451AD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4315" y="3942080"/>
            <a:ext cx="3087370" cy="30873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F69869-7D8C-0512-47B3-69CEEFA98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0" y="0"/>
            <a:ext cx="3468370" cy="34683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BD98B3-95CF-0E03-8A6B-41E7F3570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+mn-ea"/>
                <a:ea typeface="+mn-ea"/>
              </a:rPr>
              <a:t>問題在那裡</a:t>
            </a:r>
            <a:r>
              <a:rPr lang="en-US" sz="4000" dirty="0">
                <a:solidFill>
                  <a:srgbClr val="FF0000"/>
                </a:solidFill>
                <a:latin typeface="+mn-ea"/>
                <a:ea typeface="+mn-ea"/>
              </a:rPr>
              <a:t>？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BF571A-7350-6472-5A99-DEB8EF640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320" y="2678112"/>
            <a:ext cx="8286115" cy="4351338"/>
          </a:xfrm>
        </p:spPr>
        <p:txBody>
          <a:bodyPr/>
          <a:lstStyle/>
          <a:p>
            <a:pPr marL="0" indent="0">
              <a:buNone/>
            </a:pPr>
            <a:r>
              <a:rPr lang="zh-CN" altLang="en-US" u="sng" dirty="0"/>
              <a:t>對某人有性格上錯誤的認知</a:t>
            </a:r>
            <a:r>
              <a:rPr lang="zh-CN" altLang="en-US" dirty="0"/>
              <a:t>。</a:t>
            </a:r>
            <a:endParaRPr lang="en-US" altLang="zh-CN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028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C83370-A0B2-9466-334D-BCE3451AD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4315" y="3942080"/>
            <a:ext cx="3087370" cy="30873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F69869-7D8C-0512-47B3-69CEEFA98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0" y="0"/>
            <a:ext cx="3468370" cy="34683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BD98B3-95CF-0E03-8A6B-41E7F3570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+mn-ea"/>
                <a:ea typeface="+mn-ea"/>
              </a:rPr>
              <a:t>問題在那裡</a:t>
            </a:r>
            <a:r>
              <a:rPr lang="en-US" sz="4000" dirty="0">
                <a:solidFill>
                  <a:srgbClr val="FF0000"/>
                </a:solidFill>
                <a:latin typeface="+mn-ea"/>
                <a:ea typeface="+mn-ea"/>
              </a:rPr>
              <a:t>？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BF571A-7350-6472-5A99-DEB8EF640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320" y="2678112"/>
            <a:ext cx="8286115" cy="4351338"/>
          </a:xfrm>
        </p:spPr>
        <p:txBody>
          <a:bodyPr/>
          <a:lstStyle/>
          <a:p>
            <a:pPr marL="0" indent="0">
              <a:buNone/>
            </a:pPr>
            <a:r>
              <a:rPr lang="zh-CN" altLang="en-US" u="sng" dirty="0"/>
              <a:t>對行事方式上有錯誤的認知</a:t>
            </a:r>
            <a:r>
              <a:rPr lang="zh-CN" altLang="en-US" dirty="0"/>
              <a:t>。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目標性衝突：即衝突雙方具有不同的目標導向時發生衝突；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認識性衝突；即不同群體或個人在對待某些問題上由於認識、看法、觀念之間的差異而引發的衝突；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感情性衝突，即人們之間存在情緒與情感上的差異所引發的衝突。</a:t>
            </a:r>
            <a:endParaRPr lang="en-US" altLang="zh-CN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594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C83370-A0B2-9466-334D-BCE3451AD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4315" y="3942080"/>
            <a:ext cx="3087370" cy="30873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F69869-7D8C-0512-47B3-69CEEFA98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0" y="0"/>
            <a:ext cx="3468370" cy="34683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BD98B3-95CF-0E03-8A6B-41E7F3570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+mn-ea"/>
                <a:ea typeface="+mn-ea"/>
              </a:rPr>
              <a:t>問題在那裡</a:t>
            </a:r>
            <a:r>
              <a:rPr lang="en-US" sz="4000" dirty="0">
                <a:solidFill>
                  <a:srgbClr val="FF0000"/>
                </a:solidFill>
                <a:latin typeface="+mn-ea"/>
                <a:ea typeface="+mn-ea"/>
              </a:rPr>
              <a:t>？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BF571A-7350-6472-5A99-DEB8EF640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320" y="2678112"/>
            <a:ext cx="8286115" cy="4351338"/>
          </a:xfrm>
        </p:spPr>
        <p:txBody>
          <a:bodyPr/>
          <a:lstStyle/>
          <a:p>
            <a:pPr marL="0" indent="0">
              <a:buNone/>
            </a:pPr>
            <a:r>
              <a:rPr lang="zh-CN" altLang="en-US" u="sng" dirty="0"/>
              <a:t>對行事方式上有錯誤的情緒表達。</a:t>
            </a:r>
            <a:endParaRPr lang="en-US" altLang="zh-CN" u="sng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有各種各樣的表現形式：如暴力、破壞、無理取鬧、爭吵等等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TW" altLang="en-US" dirty="0">
                <a:latin typeface="DengXian" panose="02010600030101010101" pitchFamily="2" charset="-122"/>
                <a:ea typeface="DengXian" panose="02010600030101010101" pitchFamily="2" charset="-122"/>
              </a:rPr>
              <a:t>「從潛意識主宰的狀態下，轉化成意識作主的狀態」</a:t>
            </a:r>
            <a:endParaRPr lang="en-US" altLang="zh-CN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TW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「你能不能把剛才所說的話，用比較好的口氣再說一次？」</a:t>
            </a:r>
            <a:endParaRPr lang="en-US" altLang="zh-CN" sz="24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947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C83370-A0B2-9466-334D-BCE3451AD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4315" y="3942080"/>
            <a:ext cx="3087370" cy="30873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F69869-7D8C-0512-47B3-69CEEFA98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0" y="0"/>
            <a:ext cx="3468370" cy="34683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BD98B3-95CF-0E03-8A6B-41E7F3570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+mn-ea"/>
                <a:ea typeface="+mn-ea"/>
              </a:rPr>
              <a:t>問題在那裡</a:t>
            </a:r>
            <a:r>
              <a:rPr lang="en-US" sz="4000" dirty="0">
                <a:solidFill>
                  <a:srgbClr val="FF0000"/>
                </a:solidFill>
                <a:latin typeface="+mn-ea"/>
                <a:ea typeface="+mn-ea"/>
              </a:rPr>
              <a:t>？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BF571A-7350-6472-5A99-DEB8EF640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320" y="2678112"/>
            <a:ext cx="8286115" cy="4351338"/>
          </a:xfrm>
        </p:spPr>
        <p:txBody>
          <a:bodyPr/>
          <a:lstStyle/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509F46-3BED-E28F-5CD4-88D6C48ADA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2632"/>
          <a:stretch/>
        </p:blipFill>
        <p:spPr>
          <a:xfrm>
            <a:off x="3361055" y="2485072"/>
            <a:ext cx="4514850" cy="308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27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C83370-A0B2-9466-334D-BCE3451AD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4315" y="3942080"/>
            <a:ext cx="3087370" cy="30873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F69869-7D8C-0512-47B3-69CEEFA98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0" y="0"/>
            <a:ext cx="3468370" cy="34683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BD98B3-95CF-0E03-8A6B-41E7F3570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解決分爭之原則及方法</a:t>
            </a:r>
            <a:endParaRPr lang="en-US" sz="4000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BF571A-7350-6472-5A99-DEB8EF640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320" y="2678112"/>
            <a:ext cx="8286115" cy="4351338"/>
          </a:xfrm>
        </p:spPr>
        <p:txBody>
          <a:bodyPr/>
          <a:lstStyle/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208158-65A5-AE7E-66FF-E26CB66F1784}"/>
              </a:ext>
            </a:extLst>
          </p:cNvPr>
          <p:cNvSpPr txBox="1"/>
          <p:nvPr/>
        </p:nvSpPr>
        <p:spPr>
          <a:xfrm>
            <a:off x="1137920" y="2678112"/>
            <a:ext cx="82861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zh-TW" alt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  <a:t>你個人如何處理矛盾和紛爭？</a:t>
            </a:r>
            <a:endParaRPr lang="en-US" altLang="zh-TW" sz="32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342900" indent="-342900">
              <a:buAutoNum type="alphaUcPeriod"/>
            </a:pPr>
            <a:endParaRPr lang="en-US" sz="32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342900" indent="-342900">
              <a:buAutoNum type="alphaUcPeriod"/>
            </a:pPr>
            <a:endParaRPr lang="en-US" sz="32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342900" indent="-342900">
              <a:buAutoNum type="alphaUcPeriod"/>
            </a:pPr>
            <a:r>
              <a:rPr lang="en-US" sz="3200" dirty="0" err="1">
                <a:latin typeface="DengXian" panose="02010600030101010101" pitchFamily="2" charset="-122"/>
                <a:ea typeface="DengXian" panose="02010600030101010101" pitchFamily="2" charset="-122"/>
              </a:rPr>
              <a:t>若你是仲裁者，你會如何處理矛盾和紛爭</a:t>
            </a:r>
            <a:r>
              <a:rPr 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4001849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C83370-A0B2-9466-334D-BCE3451AD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4315" y="3942080"/>
            <a:ext cx="3087370" cy="30873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F69869-7D8C-0512-47B3-69CEEFA98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0" y="0"/>
            <a:ext cx="3468370" cy="34683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BD98B3-95CF-0E03-8A6B-41E7F3570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教會處理衝突的一些認知和體會</a:t>
            </a:r>
            <a:endParaRPr lang="en-US" sz="4000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BF571A-7350-6472-5A99-DEB8EF640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320" y="2678112"/>
            <a:ext cx="8286115" cy="4351338"/>
          </a:xfrm>
        </p:spPr>
        <p:txBody>
          <a:bodyPr/>
          <a:lstStyle/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208158-65A5-AE7E-66FF-E26CB66F1784}"/>
              </a:ext>
            </a:extLst>
          </p:cNvPr>
          <p:cNvSpPr txBox="1"/>
          <p:nvPr/>
        </p:nvSpPr>
        <p:spPr>
          <a:xfrm>
            <a:off x="152400" y="2678112"/>
            <a:ext cx="119621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DengXian" panose="02010600030101010101" pitchFamily="2" charset="-122"/>
                <a:ea typeface="DengXian" panose="02010600030101010101" pitchFamily="2" charset="-122"/>
              </a:rPr>
              <a:t>1.</a:t>
            </a:r>
            <a:r>
              <a:rPr lang="zh-TW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教會不是法庭。當然，教會是排解個人分爭的地方，不過教會沒有訴訟的裁判權。</a:t>
            </a:r>
          </a:p>
          <a:p>
            <a:r>
              <a:rPr lang="en-US" altLang="zh-TW" sz="2400" dirty="0">
                <a:latin typeface="DengXian" panose="02010600030101010101" pitchFamily="2" charset="-122"/>
                <a:ea typeface="DengXian" panose="02010600030101010101" pitchFamily="2" charset="-122"/>
              </a:rPr>
              <a:t>2.</a:t>
            </a:r>
            <a:r>
              <a:rPr lang="zh-TW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尋求在協解過程尋求相方的共通點，在共同的立場建立解決實際的細則。</a:t>
            </a:r>
          </a:p>
          <a:p>
            <a:r>
              <a:rPr lang="en-US" altLang="zh-TW" sz="2400" dirty="0">
                <a:latin typeface="DengXian" panose="02010600030101010101" pitchFamily="2" charset="-122"/>
                <a:ea typeface="DengXian" panose="02010600030101010101" pitchFamily="2" charset="-122"/>
              </a:rPr>
              <a:t>3.</a:t>
            </a:r>
            <a:r>
              <a:rPr lang="zh-TW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在事件處理中，先有聖經原則，才建立在生活經歷上。</a:t>
            </a:r>
          </a:p>
          <a:p>
            <a:r>
              <a:rPr lang="en-US" altLang="zh-TW" sz="2400" dirty="0">
                <a:latin typeface="DengXian" panose="02010600030101010101" pitchFamily="2" charset="-122"/>
                <a:ea typeface="DengXian" panose="02010600030101010101" pitchFamily="2" charset="-122"/>
              </a:rPr>
              <a:t>4.</a:t>
            </a:r>
            <a:r>
              <a:rPr lang="zh-TW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不採用投票方式解決問題。</a:t>
            </a:r>
          </a:p>
          <a:p>
            <a:r>
              <a:rPr lang="en-US" altLang="zh-TW" sz="2400" dirty="0">
                <a:latin typeface="DengXian" panose="02010600030101010101" pitchFamily="2" charset="-122"/>
                <a:ea typeface="DengXian" panose="02010600030101010101" pitchFamily="2" charset="-122"/>
              </a:rPr>
              <a:t>5.</a:t>
            </a:r>
            <a:r>
              <a:rPr lang="zh-TW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不可使用教會名義作緩衝。更不可使用教會權力解決個案。</a:t>
            </a:r>
            <a:endParaRPr lang="en-US" altLang="zh-TW" sz="24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US" altLang="zh-TW" sz="2400" dirty="0">
                <a:latin typeface="DengXian" panose="02010600030101010101" pitchFamily="2" charset="-122"/>
                <a:ea typeface="DengXian" panose="02010600030101010101" pitchFamily="2" charset="-122"/>
              </a:rPr>
              <a:t>6.</a:t>
            </a:r>
            <a:r>
              <a:rPr lang="zh-TW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恩賜方面</a:t>
            </a:r>
            <a:r>
              <a:rPr lang="en-US" altLang="zh-TW" sz="2400" dirty="0">
                <a:latin typeface="DengXian" panose="02010600030101010101" pitchFamily="2" charset="-122"/>
                <a:ea typeface="DengXian" panose="02010600030101010101" pitchFamily="2" charset="-122"/>
              </a:rPr>
              <a:t>: </a:t>
            </a:r>
            <a:r>
              <a:rPr lang="zh-TW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儘量避免採綱沒有解決能力的領袖處理紛爭。</a:t>
            </a:r>
            <a:endParaRPr lang="en-US" altLang="zh-TW" sz="24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US" altLang="zh-TW" sz="2400" dirty="0">
                <a:latin typeface="DengXian" panose="02010600030101010101" pitchFamily="2" charset="-122"/>
                <a:ea typeface="DengXian" panose="02010600030101010101" pitchFamily="2" charset="-122"/>
              </a:rPr>
              <a:t>7. </a:t>
            </a:r>
            <a:r>
              <a:rPr lang="zh-TW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指派方面</a:t>
            </a:r>
            <a:r>
              <a:rPr lang="en-US" altLang="zh-TW" sz="2400" dirty="0">
                <a:latin typeface="DengXian" panose="02010600030101010101" pitchFamily="2" charset="-122"/>
                <a:ea typeface="DengXian" panose="02010600030101010101" pitchFamily="2" charset="-122"/>
              </a:rPr>
              <a:t>:</a:t>
            </a:r>
            <a:r>
              <a:rPr lang="zh-TW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最好以一個教會的代表者作為排解紛爭的中心。</a:t>
            </a:r>
          </a:p>
        </p:txBody>
      </p:sp>
    </p:spTree>
    <p:extLst>
      <p:ext uri="{BB962C8B-B14F-4D97-AF65-F5344CB8AC3E}">
        <p14:creationId xmlns:p14="http://schemas.microsoft.com/office/powerpoint/2010/main" val="2707397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C83370-A0B2-9466-334D-BCE3451AD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4315" y="3942080"/>
            <a:ext cx="3087370" cy="30873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F69869-7D8C-0512-47B3-69CEEFA98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0" y="0"/>
            <a:ext cx="3468370" cy="34683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BD98B3-95CF-0E03-8A6B-41E7F3570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解決分爭實際方面： </a:t>
            </a:r>
            <a:endParaRPr lang="en-US" sz="4000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BF571A-7350-6472-5A99-DEB8EF640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320" y="2678112"/>
            <a:ext cx="8286115" cy="4351338"/>
          </a:xfrm>
        </p:spPr>
        <p:txBody>
          <a:bodyPr/>
          <a:lstStyle/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208158-65A5-AE7E-66FF-E26CB66F1784}"/>
              </a:ext>
            </a:extLst>
          </p:cNvPr>
          <p:cNvSpPr txBox="1"/>
          <p:nvPr/>
        </p:nvSpPr>
        <p:spPr>
          <a:xfrm>
            <a:off x="223520" y="2678112"/>
            <a:ext cx="10515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latin typeface="DengXian" panose="02010600030101010101" pitchFamily="2" charset="-122"/>
                <a:ea typeface="DengXian" panose="02010600030101010101" pitchFamily="2" charset="-122"/>
              </a:rPr>
              <a:t>1.	</a:t>
            </a:r>
            <a:r>
              <a:rPr lang="zh-TW" alt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  <a:t>相方均有發言權，同時間同身分，以示公正。</a:t>
            </a:r>
          </a:p>
          <a:p>
            <a:r>
              <a:rPr lang="en-US" altLang="zh-TW" sz="3200" dirty="0">
                <a:latin typeface="DengXian" panose="02010600030101010101" pitchFamily="2" charset="-122"/>
                <a:ea typeface="DengXian" panose="02010600030101010101" pitchFamily="2" charset="-122"/>
              </a:rPr>
              <a:t>2.	</a:t>
            </a:r>
            <a:r>
              <a:rPr lang="zh-TW" alt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  <a:t>不可以使用自已看法來協助調解，免引起偏私之法。</a:t>
            </a:r>
          </a:p>
          <a:p>
            <a:r>
              <a:rPr lang="en-US" altLang="zh-TW" sz="3200" dirty="0">
                <a:latin typeface="DengXian" panose="02010600030101010101" pitchFamily="2" charset="-122"/>
                <a:ea typeface="DengXian" panose="02010600030101010101" pitchFamily="2" charset="-122"/>
              </a:rPr>
              <a:t>3.	</a:t>
            </a:r>
            <a:r>
              <a:rPr lang="zh-TW" alt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  <a:t>致力疏通，不高舉個人看法。</a:t>
            </a:r>
          </a:p>
          <a:p>
            <a:endParaRPr lang="en-US" sz="32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85924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C83370-A0B2-9466-334D-BCE3451AD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4315" y="3942080"/>
            <a:ext cx="3087370" cy="30873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F69869-7D8C-0512-47B3-69CEEFA98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0" y="0"/>
            <a:ext cx="3468370" cy="34683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BD98B3-95CF-0E03-8A6B-41E7F3570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五層解決方法</a:t>
            </a:r>
            <a:endParaRPr lang="en-US" sz="40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BF571A-7350-6472-5A99-DEB8EF640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320" y="2678112"/>
            <a:ext cx="8286115" cy="4351338"/>
          </a:xfrm>
        </p:spPr>
        <p:txBody>
          <a:bodyPr/>
          <a:lstStyle/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208158-65A5-AE7E-66FF-E26CB66F1784}"/>
              </a:ext>
            </a:extLst>
          </p:cNvPr>
          <p:cNvSpPr txBox="1"/>
          <p:nvPr/>
        </p:nvSpPr>
        <p:spPr>
          <a:xfrm>
            <a:off x="3779520" y="1690688"/>
            <a:ext cx="10515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DengXian" panose="02010600030101010101" pitchFamily="2" charset="-122"/>
                <a:ea typeface="DengXian" panose="02010600030101010101" pitchFamily="2" charset="-122"/>
              </a:rPr>
              <a:t>•  </a:t>
            </a:r>
            <a:r>
              <a:rPr lang="zh-TW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有關個人先入為主之成見：</a:t>
            </a:r>
          </a:p>
          <a:p>
            <a:r>
              <a:rPr lang="zh-TW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方法：讓對方看見自已的立場。</a:t>
            </a:r>
          </a:p>
          <a:p>
            <a:r>
              <a:rPr lang="en-US" altLang="zh-TW" sz="2800" dirty="0">
                <a:latin typeface="DengXian" panose="02010600030101010101" pitchFamily="2" charset="-122"/>
                <a:ea typeface="DengXian" panose="02010600030101010101" pitchFamily="2" charset="-122"/>
              </a:rPr>
              <a:t>•  </a:t>
            </a:r>
            <a:r>
              <a:rPr lang="zh-TW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有關事件實際的細則衝突：</a:t>
            </a:r>
          </a:p>
          <a:p>
            <a:r>
              <a:rPr lang="zh-TW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方法：談判方式，相互讓步取得解決方法。</a:t>
            </a:r>
          </a:p>
          <a:p>
            <a:r>
              <a:rPr lang="en-US" altLang="zh-TW" sz="2800" dirty="0">
                <a:latin typeface="DengXian" panose="02010600030101010101" pitchFamily="2" charset="-122"/>
                <a:ea typeface="DengXian" panose="02010600030101010101" pitchFamily="2" charset="-122"/>
              </a:rPr>
              <a:t>•  </a:t>
            </a:r>
            <a:r>
              <a:rPr lang="zh-TW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有關個人与群體的利益衝突：</a:t>
            </a:r>
          </a:p>
          <a:p>
            <a:r>
              <a:rPr lang="zh-TW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方法：訂立原則，一同遵守。</a:t>
            </a:r>
          </a:p>
          <a:p>
            <a:r>
              <a:rPr lang="en-US" altLang="zh-TW" sz="2800" dirty="0">
                <a:latin typeface="DengXian" panose="02010600030101010101" pitchFamily="2" charset="-122"/>
                <a:ea typeface="DengXian" panose="02010600030101010101" pitchFamily="2" charset="-122"/>
              </a:rPr>
              <a:t>•  </a:t>
            </a:r>
            <a:r>
              <a:rPr lang="zh-TW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有關處境的衝突：</a:t>
            </a:r>
          </a:p>
          <a:p>
            <a:r>
              <a:rPr lang="zh-TW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方法：諒解。</a:t>
            </a:r>
            <a:endParaRPr lang="en-US" altLang="zh-TW" sz="28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有關對方行為言語的傷害</a:t>
            </a:r>
            <a:endParaRPr lang="en-US" altLang="zh-TW" sz="28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TW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方法</a:t>
            </a:r>
            <a:r>
              <a:rPr lang="en-US" altLang="zh-TW" sz="2800" dirty="0">
                <a:latin typeface="DengXian" panose="02010600030101010101" pitchFamily="2" charset="-122"/>
                <a:ea typeface="DengXian" panose="02010600030101010101" pitchFamily="2" charset="-122"/>
              </a:rPr>
              <a:t>:</a:t>
            </a:r>
            <a:r>
              <a:rPr lang="zh-TW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在基督裡饒恕。</a:t>
            </a:r>
            <a:endParaRPr lang="en-US" altLang="zh-TW" sz="28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endParaRPr lang="en-US" sz="32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3226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C83370-A0B2-9466-334D-BCE3451AD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4315" y="3942080"/>
            <a:ext cx="3087370" cy="30873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F69869-7D8C-0512-47B3-69CEEFA98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0" y="0"/>
            <a:ext cx="3468370" cy="34683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BD98B3-95CF-0E03-8A6B-41E7F3570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箴言四章</a:t>
            </a:r>
            <a:r>
              <a:rPr lang="en-US" altLang="zh-TW" sz="40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23</a:t>
            </a:r>
            <a:r>
              <a:rPr lang="zh-TW" altLang="en-US" sz="40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節</a:t>
            </a:r>
            <a:endParaRPr lang="en-US" sz="4000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BF571A-7350-6472-5A99-DEB8EF640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320" y="2678112"/>
            <a:ext cx="8286115" cy="4351338"/>
          </a:xfrm>
        </p:spPr>
        <p:txBody>
          <a:bodyPr/>
          <a:lstStyle/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208158-65A5-AE7E-66FF-E26CB66F1784}"/>
              </a:ext>
            </a:extLst>
          </p:cNvPr>
          <p:cNvSpPr txBox="1"/>
          <p:nvPr/>
        </p:nvSpPr>
        <p:spPr>
          <a:xfrm>
            <a:off x="223520" y="2678112"/>
            <a:ext cx="10515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latin typeface="DengXian" panose="02010600030101010101" pitchFamily="2" charset="-122"/>
                <a:ea typeface="DengXian" panose="02010600030101010101" pitchFamily="2" charset="-122"/>
              </a:rPr>
              <a:t>23</a:t>
            </a:r>
            <a:r>
              <a:rPr lang="zh-TW" alt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  <a:t>你要保守、保守你的心，因為從它，流出生命。</a:t>
            </a:r>
          </a:p>
          <a:p>
            <a:r>
              <a:rPr lang="zh-TW" alt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  <a:t>原文精要</a:t>
            </a:r>
          </a:p>
          <a:p>
            <a:r>
              <a:rPr lang="zh-TW" alt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  <a:t>保守，</a:t>
            </a:r>
            <a:r>
              <a:rPr lang="he-IL" altLang="zh-TW" sz="3200" dirty="0">
                <a:latin typeface="DengXian" panose="02010600030101010101" pitchFamily="2" charset="-122"/>
                <a:ea typeface="DengXian" panose="02010600030101010101" pitchFamily="2" charset="-122"/>
              </a:rPr>
              <a:t>שָׁמַר〔</a:t>
            </a:r>
            <a:r>
              <a:rPr lang="en-US" altLang="zh-TW" sz="3200" dirty="0" err="1">
                <a:latin typeface="DengXian" panose="02010600030101010101" pitchFamily="2" charset="-122"/>
                <a:ea typeface="DengXian" panose="02010600030101010101" pitchFamily="2" charset="-122"/>
              </a:rPr>
              <a:t>shamar</a:t>
            </a:r>
            <a:r>
              <a:rPr lang="en-US" altLang="zh-TW" sz="3200" dirty="0">
                <a:latin typeface="DengXian" panose="02010600030101010101" pitchFamily="2" charset="-122"/>
                <a:ea typeface="DengXian" panose="02010600030101010101" pitchFamily="2" charset="-122"/>
              </a:rPr>
              <a:t>〕</a:t>
            </a:r>
            <a:r>
              <a:rPr lang="zh-TW" alt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  <a:t>。這字與第</a:t>
            </a:r>
            <a:r>
              <a:rPr lang="en-US" altLang="zh-TW" sz="3200" dirty="0">
                <a:latin typeface="DengXian" panose="02010600030101010101" pitchFamily="2" charset="-122"/>
                <a:ea typeface="DengXian" panose="02010600030101010101" pitchFamily="2" charset="-122"/>
              </a:rPr>
              <a:t>21</a:t>
            </a:r>
            <a:r>
              <a:rPr lang="zh-TW" alt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  <a:t>節的「存記」同字。</a:t>
            </a:r>
          </a:p>
          <a:p>
            <a:r>
              <a:rPr lang="zh-TW" alt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  <a:t>保守，</a:t>
            </a:r>
            <a:r>
              <a:rPr lang="he-IL" altLang="zh-TW" sz="3200" dirty="0">
                <a:latin typeface="DengXian" panose="02010600030101010101" pitchFamily="2" charset="-122"/>
                <a:ea typeface="DengXian" panose="02010600030101010101" pitchFamily="2" charset="-122"/>
              </a:rPr>
              <a:t>נָצַר〔</a:t>
            </a:r>
            <a:r>
              <a:rPr lang="en-US" altLang="zh-TW" sz="3200" dirty="0" err="1">
                <a:latin typeface="DengXian" panose="02010600030101010101" pitchFamily="2" charset="-122"/>
                <a:ea typeface="DengXian" panose="02010600030101010101" pitchFamily="2" charset="-122"/>
              </a:rPr>
              <a:t>natsar</a:t>
            </a:r>
            <a:r>
              <a:rPr lang="en-US" altLang="zh-TW" sz="3200" dirty="0">
                <a:latin typeface="DengXian" panose="02010600030101010101" pitchFamily="2" charset="-122"/>
                <a:ea typeface="DengXian" panose="02010600030101010101" pitchFamily="2" charset="-122"/>
              </a:rPr>
              <a:t>〕</a:t>
            </a:r>
            <a:r>
              <a:rPr lang="zh-TW" alt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  <a:t>。與第一個「保守」同義，不同字。</a:t>
            </a:r>
          </a:p>
          <a:p>
            <a:r>
              <a:rPr lang="zh-TW" alt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  <a:t>心，</a:t>
            </a:r>
            <a:r>
              <a:rPr lang="he-IL" altLang="zh-TW" sz="3200" dirty="0">
                <a:latin typeface="DengXian" panose="02010600030101010101" pitchFamily="2" charset="-122"/>
                <a:ea typeface="DengXian" panose="02010600030101010101" pitchFamily="2" charset="-122"/>
              </a:rPr>
              <a:t>לֵב〔</a:t>
            </a:r>
            <a:r>
              <a:rPr lang="en-US" altLang="zh-TW" sz="3200" dirty="0">
                <a:latin typeface="DengXian" panose="02010600030101010101" pitchFamily="2" charset="-122"/>
                <a:ea typeface="DengXian" panose="02010600030101010101" pitchFamily="2" charset="-122"/>
              </a:rPr>
              <a:t>lev〕</a:t>
            </a:r>
            <a:r>
              <a:rPr lang="zh-TW" alt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  <a:t>。這字與第</a:t>
            </a:r>
            <a:r>
              <a:rPr lang="en-US" altLang="zh-TW" sz="3200" dirty="0">
                <a:latin typeface="DengXian" panose="02010600030101010101" pitchFamily="2" charset="-122"/>
                <a:ea typeface="DengXian" panose="02010600030101010101" pitchFamily="2" charset="-122"/>
              </a:rPr>
              <a:t>21</a:t>
            </a:r>
            <a:r>
              <a:rPr lang="zh-TW" alt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  <a:t>節的「心」</a:t>
            </a:r>
            <a:r>
              <a:rPr lang="he-IL" altLang="zh-TW" sz="3200" dirty="0">
                <a:latin typeface="DengXian" panose="02010600030101010101" pitchFamily="2" charset="-122"/>
                <a:ea typeface="DengXian" panose="02010600030101010101" pitchFamily="2" charset="-122"/>
              </a:rPr>
              <a:t>לֵבָב〔</a:t>
            </a:r>
            <a:r>
              <a:rPr lang="en-US" altLang="zh-TW" sz="3200" dirty="0" err="1">
                <a:latin typeface="DengXian" panose="02010600030101010101" pitchFamily="2" charset="-122"/>
                <a:ea typeface="DengXian" panose="02010600030101010101" pitchFamily="2" charset="-122"/>
              </a:rPr>
              <a:t>levav</a:t>
            </a:r>
            <a:r>
              <a:rPr lang="en-US" altLang="zh-TW" sz="3200" dirty="0">
                <a:latin typeface="DengXian" panose="02010600030101010101" pitchFamily="2" charset="-122"/>
                <a:ea typeface="DengXian" panose="02010600030101010101" pitchFamily="2" charset="-122"/>
              </a:rPr>
              <a:t>〕 </a:t>
            </a:r>
            <a:r>
              <a:rPr lang="zh-TW" alt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  <a:t>同義，不同寫法。「心」指意志（</a:t>
            </a:r>
            <a:r>
              <a:rPr lang="en-US" altLang="zh-TW" sz="3200" dirty="0">
                <a:latin typeface="DengXian" panose="02010600030101010101" pitchFamily="2" charset="-122"/>
                <a:ea typeface="DengXian" panose="02010600030101010101" pitchFamily="2" charset="-122"/>
              </a:rPr>
              <a:t>will, mind</a:t>
            </a:r>
            <a:r>
              <a:rPr lang="zh-TW" alt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  <a:t>），是存記話語與做決定的地方。</a:t>
            </a:r>
          </a:p>
          <a:p>
            <a:endParaRPr lang="en-US" sz="32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49112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C83370-A0B2-9466-334D-BCE3451AD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4315" y="3942080"/>
            <a:ext cx="3087370" cy="30873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F69869-7D8C-0512-47B3-69CEEFA98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0" y="0"/>
            <a:ext cx="3468370" cy="34683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BD98B3-95CF-0E03-8A6B-41E7F3570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0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驗眼和調整</a:t>
            </a:r>
            <a:endParaRPr lang="en-US" sz="40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9CE4533-3FF4-C725-55DF-47E37A1BAB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003799" y="3429000"/>
            <a:ext cx="4200879" cy="23629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784F32-DC55-5CE5-275E-A67F1B7AA7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638" y="2879566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4934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C83370-A0B2-9466-334D-BCE3451AD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4315" y="3942080"/>
            <a:ext cx="3087370" cy="30873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F69869-7D8C-0512-47B3-69CEEFA98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0" y="0"/>
            <a:ext cx="3468370" cy="34683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BD98B3-95CF-0E03-8A6B-41E7F3570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箴言四章</a:t>
            </a:r>
            <a:r>
              <a:rPr lang="en-US" altLang="zh-TW" sz="40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23</a:t>
            </a:r>
            <a:r>
              <a:rPr lang="zh-TW" altLang="en-US" sz="40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節</a:t>
            </a:r>
            <a:endParaRPr lang="en-US" sz="4000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BF571A-7350-6472-5A99-DEB8EF640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320" y="2678112"/>
            <a:ext cx="8286115" cy="4351338"/>
          </a:xfrm>
        </p:spPr>
        <p:txBody>
          <a:bodyPr/>
          <a:lstStyle/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208158-65A5-AE7E-66FF-E26CB66F1784}"/>
              </a:ext>
            </a:extLst>
          </p:cNvPr>
          <p:cNvSpPr txBox="1"/>
          <p:nvPr/>
        </p:nvSpPr>
        <p:spPr>
          <a:xfrm>
            <a:off x="223520" y="2678112"/>
            <a:ext cx="10515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  <a:t>前半節經文告訴我們在所有一切事情上，最重要的是甚麼；後半節告訴我們為甚麼這事最重要。聖經用了兩個同義詞來強調保守心的重要性和緊急性。在希伯來人的觀念，「心」指的不只是情感，也是指思想與意志，「心」是存記神話語的地方，也是最需要我們保守之處。</a:t>
            </a:r>
            <a:endParaRPr lang="en-US" sz="32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50824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83DCA-B6DF-5170-4E3C-A572C1DDC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897720B-E44D-1011-2795-5DC992791A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507167"/>
            <a:ext cx="10479421" cy="560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634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C83370-A0B2-9466-334D-BCE3451AD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4315" y="3942080"/>
            <a:ext cx="3087370" cy="30873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F69869-7D8C-0512-47B3-69CEEFA98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0" y="0"/>
            <a:ext cx="3468370" cy="34683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BD98B3-95CF-0E03-8A6B-41E7F3570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0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驗眼和調整</a:t>
            </a:r>
            <a:endParaRPr lang="en-US" sz="40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BF571A-7350-6472-5A99-DEB8EF640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600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左眼，右眼之分</a:t>
            </a:r>
            <a:endParaRPr lang="en-US" sz="36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r>
              <a:rPr lang="en-US" sz="3600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物件與對焦</a:t>
            </a:r>
            <a:endParaRPr lang="en-US" sz="36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r>
              <a:rPr lang="en-US" sz="3600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耐性和調整</a:t>
            </a:r>
            <a:endParaRPr lang="en-US" sz="36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96562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C83370-A0B2-9466-334D-BCE3451AD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4315" y="3942080"/>
            <a:ext cx="3087370" cy="30873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F69869-7D8C-0512-47B3-69CEEFA98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0" y="0"/>
            <a:ext cx="3468370" cy="34683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BD98B3-95CF-0E03-8A6B-41E7F3570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0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人生視野和關係的調整</a:t>
            </a:r>
            <a:endParaRPr lang="en-US" sz="40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BF571A-7350-6472-5A99-DEB8EF640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440" y="2181542"/>
            <a:ext cx="10515600" cy="4351338"/>
          </a:xfrm>
        </p:spPr>
        <p:txBody>
          <a:bodyPr>
            <a:normAutofit/>
          </a:bodyPr>
          <a:lstStyle/>
          <a:p>
            <a:endParaRPr lang="en-US" sz="4000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US" sz="4000" dirty="0" err="1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正確的對焦帶來正確的判斷</a:t>
            </a:r>
            <a:r>
              <a:rPr lang="en-US" sz="40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  <a:p>
            <a:r>
              <a:rPr lang="en-US" sz="4000" dirty="0" err="1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正確的情緒反應帶來了健康的互動</a:t>
            </a:r>
            <a:r>
              <a:rPr lang="en-US" sz="40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5304E8-B187-D00B-822E-25A899B004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2615"/>
          <a:stretch/>
        </p:blipFill>
        <p:spPr>
          <a:xfrm>
            <a:off x="1699895" y="4468654"/>
            <a:ext cx="4514850" cy="206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731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C83370-A0B2-9466-334D-BCE3451AD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4315" y="3942080"/>
            <a:ext cx="3087370" cy="30873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F69869-7D8C-0512-47B3-69CEEFA98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0" y="0"/>
            <a:ext cx="3468370" cy="34683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BD98B3-95CF-0E03-8A6B-41E7F3570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0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衝突</a:t>
            </a:r>
            <a:endParaRPr lang="en-US" sz="40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BF571A-7350-6472-5A99-DEB8EF640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" y="2055813"/>
            <a:ext cx="919988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zh-TW" altLang="en-US" dirty="0">
                <a:latin typeface="DengXian" panose="02010600030101010101" pitchFamily="2" charset="-122"/>
                <a:ea typeface="DengXian" panose="02010600030101010101" pitchFamily="2" charset="-122"/>
              </a:rPr>
              <a:t>發生於個人之間，因為彼此的目標不相容、意見或價值觀不一致、或競爭稀少的資源，導致對立現象的發生。</a:t>
            </a:r>
            <a:endParaRPr lang="en-US" altLang="zh-TW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r>
              <a:rPr lang="zh-TW" altLang="en-US" dirty="0">
                <a:latin typeface="DengXian" panose="02010600030101010101" pitchFamily="2" charset="-122"/>
                <a:ea typeface="DengXian" panose="02010600030101010101" pitchFamily="2" charset="-122"/>
              </a:rPr>
              <a:t>發生人際衝突的可能性，隨著兩個人彼此依賴的增加而提高；</a:t>
            </a:r>
            <a:endParaRPr lang="en-US" altLang="zh-TW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r>
              <a:rPr lang="zh-TW" altLang="en-US" dirty="0">
                <a:latin typeface="DengXian" panose="02010600030101010101" pitchFamily="2" charset="-122"/>
                <a:ea typeface="DengXian" panose="02010600030101010101" pitchFamily="2" charset="-122"/>
              </a:rPr>
              <a:t>也就是人們的互動愈密集，產生意見不相容或爭論的機會也就愈多。</a:t>
            </a:r>
          </a:p>
          <a:p>
            <a:pPr marL="0" indent="0">
              <a:buNone/>
            </a:pPr>
            <a:r>
              <a:rPr lang="zh-TW" altLang="en-US" dirty="0">
                <a:latin typeface="DengXian" panose="02010600030101010101" pitchFamily="2" charset="-122"/>
                <a:ea typeface="DengXian" panose="02010600030101010101" pitchFamily="2" charset="-122"/>
              </a:rPr>
              <a:t>人際溝通技巧的學習重點不在如何避免衝突，而是如何面對與管理衝突。教會也是人類衝突的地方。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851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C83370-A0B2-9466-334D-BCE3451AD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4315" y="3942080"/>
            <a:ext cx="3087370" cy="30873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F69869-7D8C-0512-47B3-69CEEFA98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0" y="0"/>
            <a:ext cx="3468370" cy="34683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BD98B3-95CF-0E03-8A6B-41E7F3570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0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兩種誤差觸發的危機</a:t>
            </a:r>
            <a:endParaRPr lang="en-US" sz="40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BF571A-7350-6472-5A99-DEB8EF640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240" y="2708591"/>
            <a:ext cx="8666480" cy="3468371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有一位牧師移民美國後開拓了一間教會，並牧會了十五年的時間。該教會的教友共計一百多人，他每天的信仰生活都極豐盛。有一天，全教會的教友一起外出要聚會。牧師十七歲的兒子駕著車到加油站加油，得到一個免費的打火機，便把它放進口袋。聚會禮拜結束後，大夥預備舉辦一場</a:t>
            </a:r>
            <a:r>
              <a:rPr lang="en-US" altLang="zh-CN" dirty="0"/>
              <a:t>BBQ</a:t>
            </a:r>
            <a:r>
              <a:rPr lang="zh-CN" altLang="en-US" dirty="0"/>
              <a:t>派對，但是，負責派對的執事卻忘了帶火柴出門。他詢問了眾人，看有沒有人身上帶有火柴。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246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C83370-A0B2-9466-334D-BCE3451AD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4315" y="3942080"/>
            <a:ext cx="3087370" cy="30873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F69869-7D8C-0512-47B3-69CEEFA98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0" y="0"/>
            <a:ext cx="3468370" cy="34683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BD98B3-95CF-0E03-8A6B-41E7F3570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0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兩種誤差觸發的危機</a:t>
            </a:r>
            <a:endParaRPr lang="en-US" sz="40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BF571A-7350-6472-5A99-DEB8EF640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240" y="2708591"/>
            <a:ext cx="8666480" cy="34683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dirty="0"/>
              <a:t>這時候，牧師的兒子便將口袋裹的打火機拿出來遞給他。有了打火機的幫助，倖存於能夠點火烤肉了，大家吃得很開心，並在主的恩典中結束了這次的郊遊聚會。但是，當天晚上，那位向人借火的執事卻對他的妻子說</a:t>
            </a:r>
            <a:r>
              <a:rPr lang="en-US" altLang="zh-CN" dirty="0"/>
              <a:t>:  </a:t>
            </a:r>
            <a:r>
              <a:rPr lang="zh-CN" altLang="en-US" dirty="0"/>
              <a:t>「我們應該為牧師的兒子好好禱告</a:t>
            </a:r>
            <a:r>
              <a:rPr lang="en-US" altLang="zh-CN" dirty="0"/>
              <a:t>!</a:t>
            </a:r>
            <a:r>
              <a:rPr lang="zh-CN" altLang="en-US" dirty="0"/>
              <a:t>」 妻子問他</a:t>
            </a:r>
            <a:r>
              <a:rPr lang="en-US" altLang="zh-CN" dirty="0"/>
              <a:t>: </a:t>
            </a:r>
            <a:r>
              <a:rPr lang="zh-CN" altLang="en-US" dirty="0"/>
              <a:t>「為什麼</a:t>
            </a:r>
            <a:r>
              <a:rPr lang="en-US" altLang="zh-CN" dirty="0"/>
              <a:t>? </a:t>
            </a:r>
            <a:r>
              <a:rPr lang="zh-CN" altLang="en-US" dirty="0"/>
              <a:t>」執事回答說</a:t>
            </a:r>
            <a:r>
              <a:rPr lang="en-US" altLang="zh-CN" dirty="0"/>
              <a:t>. </a:t>
            </a:r>
            <a:r>
              <a:rPr lang="zh-CN" altLang="en-US" dirty="0"/>
              <a:t>「 你看他有打火機的事就知道啦</a:t>
            </a:r>
            <a:r>
              <a:rPr lang="en-US" altLang="zh-CN" dirty="0"/>
              <a:t>!</a:t>
            </a:r>
            <a:r>
              <a:rPr lang="zh-CN" altLang="en-US" dirty="0"/>
              <a:t>他一定有抽煙。」隔天這位執事便打電話給另一位跟他很要好的執事，說</a:t>
            </a:r>
            <a:r>
              <a:rPr lang="en-US" altLang="zh-CN" dirty="0"/>
              <a:t>: </a:t>
            </a:r>
            <a:r>
              <a:rPr lang="zh-CN" altLang="en-US" dirty="0"/>
              <a:t>「我們牧師的兒子想戒煙卻戒不掉，現在還在抽，請你替他代禱</a:t>
            </a:r>
            <a:r>
              <a:rPr lang="en-US" altLang="zh-CN" dirty="0"/>
              <a:t>! </a:t>
            </a:r>
            <a:r>
              <a:rPr lang="zh-CN" altLang="en-US" dirty="0"/>
              <a:t>」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090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C83370-A0B2-9466-334D-BCE3451AD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4315" y="3942080"/>
            <a:ext cx="3087370" cy="30873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F69869-7D8C-0512-47B3-69CEEFA98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0" y="0"/>
            <a:ext cx="3468370" cy="34683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BD98B3-95CF-0E03-8A6B-41E7F3570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40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BF571A-7350-6472-5A99-DEB8EF640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320" y="2678112"/>
            <a:ext cx="8286115" cy="4351338"/>
          </a:xfrm>
        </p:spPr>
        <p:txBody>
          <a:bodyPr/>
          <a:lstStyle/>
          <a:p>
            <a:pPr marL="0" indent="0">
              <a:buNone/>
            </a:pPr>
            <a:r>
              <a:rPr lang="zh-CN" altLang="en-US"/>
              <a:t>牧師兒子抽煙的謠言就此傳開。一個月後，教友間開始流傳著牧師兒子在吸大麻的謠言。因為這件事，教會召開堂會，堂會成員聚集一處，開始審問牧師的兒子。牧師的兒子說明緣由後，卻沒有人相信他。堂會結束之後，牧師的兒子一氣之下便開車上高速公路。結果，發生了交通事故，離開人世。牧師因為這件事大受打擊，就不再牧會了。大家對這件事各持己見，最後那間教會的教友也都解散了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796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C83370-A0B2-9466-334D-BCE3451AD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4315" y="3942080"/>
            <a:ext cx="3087370" cy="30873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F69869-7D8C-0512-47B3-69CEEFA98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0" y="0"/>
            <a:ext cx="3468370" cy="34683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BD98B3-95CF-0E03-8A6B-41E7F3570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+mn-ea"/>
                <a:ea typeface="+mn-ea"/>
              </a:rPr>
              <a:t>問題在那裡</a:t>
            </a:r>
            <a:r>
              <a:rPr lang="en-US" sz="4000" dirty="0">
                <a:solidFill>
                  <a:srgbClr val="FF0000"/>
                </a:solidFill>
                <a:latin typeface="+mn-ea"/>
                <a:ea typeface="+mn-ea"/>
              </a:rPr>
              <a:t>？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BF571A-7350-6472-5A99-DEB8EF640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320" y="2678112"/>
            <a:ext cx="8286115" cy="4351338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>
                <a:latin typeface="DengXian" panose="02010600030101010101" pitchFamily="2" charset="-122"/>
                <a:ea typeface="DengXian" panose="02010600030101010101" pitchFamily="2" charset="-122"/>
              </a:rPr>
              <a:t>個人或群體內部，個人與個人之間，個人與群體之間，群體與群體之間互不相容的目標，認識或感情，並引起對立或不一致的相互作用的任何一個狀態。</a:t>
            </a:r>
            <a:endParaRPr lang="en-US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28400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1657</Words>
  <Application>Microsoft Office PowerPoint</Application>
  <PresentationFormat>Widescreen</PresentationFormat>
  <Paragraphs>82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DengXian</vt:lpstr>
      <vt:lpstr>Arial</vt:lpstr>
      <vt:lpstr>Calibri</vt:lpstr>
      <vt:lpstr>Calibri Light</vt:lpstr>
      <vt:lpstr>Office Theme</vt:lpstr>
      <vt:lpstr>調整情商與智商:衝突處理的藝術</vt:lpstr>
      <vt:lpstr>驗眼和調整</vt:lpstr>
      <vt:lpstr>驗眼和調整</vt:lpstr>
      <vt:lpstr>人生視野和關係的調整</vt:lpstr>
      <vt:lpstr>衝突</vt:lpstr>
      <vt:lpstr>兩種誤差觸發的危機</vt:lpstr>
      <vt:lpstr>兩種誤差觸發的危機</vt:lpstr>
      <vt:lpstr>PowerPoint Presentation</vt:lpstr>
      <vt:lpstr>問題在那裡？</vt:lpstr>
      <vt:lpstr>問題在那裡？</vt:lpstr>
      <vt:lpstr>問題在那裡？</vt:lpstr>
      <vt:lpstr>問題在那裡？</vt:lpstr>
      <vt:lpstr>問題在那裡？</vt:lpstr>
      <vt:lpstr>問題在那裡？</vt:lpstr>
      <vt:lpstr>解決分爭之原則及方法</vt:lpstr>
      <vt:lpstr>教會處理衝突的一些認知和體會</vt:lpstr>
      <vt:lpstr>解決分爭實際方面： </vt:lpstr>
      <vt:lpstr>五層解決方法</vt:lpstr>
      <vt:lpstr>箴言四章23節</vt:lpstr>
      <vt:lpstr>箴言四章23節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調整情商與智商:衝突處理的藝術</dc:title>
  <dc:creator>timothy chan</dc:creator>
  <cp:lastModifiedBy>365 Pro Plus</cp:lastModifiedBy>
  <cp:revision>11</cp:revision>
  <dcterms:created xsi:type="dcterms:W3CDTF">2024-01-17T17:58:22Z</dcterms:created>
  <dcterms:modified xsi:type="dcterms:W3CDTF">2024-01-20T18:56:38Z</dcterms:modified>
</cp:coreProperties>
</file>